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06" r:id="rId1"/>
  </p:sldMasterIdLst>
  <p:notesMasterIdLst>
    <p:notesMasterId r:id="rId16"/>
  </p:notesMasterIdLst>
  <p:handoutMasterIdLst>
    <p:handoutMasterId r:id="rId17"/>
  </p:handoutMasterIdLst>
  <p:sldIdLst>
    <p:sldId id="257" r:id="rId2"/>
    <p:sldId id="408" r:id="rId3"/>
    <p:sldId id="410" r:id="rId4"/>
    <p:sldId id="411" r:id="rId5"/>
    <p:sldId id="415" r:id="rId6"/>
    <p:sldId id="414" r:id="rId7"/>
    <p:sldId id="416" r:id="rId8"/>
    <p:sldId id="417" r:id="rId9"/>
    <p:sldId id="413" r:id="rId10"/>
    <p:sldId id="418" r:id="rId11"/>
    <p:sldId id="420" r:id="rId12"/>
    <p:sldId id="419" r:id="rId13"/>
    <p:sldId id="308" r:id="rId14"/>
    <p:sldId id="309" r:id="rId15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FC81E262-5505-41E5-8992-933DC6066922}">
          <p14:sldIdLst>
            <p14:sldId id="257"/>
            <p14:sldId id="408"/>
            <p14:sldId id="410"/>
            <p14:sldId id="411"/>
            <p14:sldId id="415"/>
            <p14:sldId id="414"/>
            <p14:sldId id="416"/>
            <p14:sldId id="417"/>
            <p14:sldId id="413"/>
            <p14:sldId id="418"/>
            <p14:sldId id="420"/>
          </p14:sldIdLst>
        </p14:section>
        <p14:section name="Outro" id="{12AF5548-69F7-466F-90B3-BCD812247787}">
          <p14:sldIdLst>
            <p14:sldId id="419"/>
            <p14:sldId id="308"/>
            <p14:sldId id="3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678930"/>
    <a:srgbClr val="339966"/>
    <a:srgbClr val="E0E0E0"/>
    <a:srgbClr val="336699"/>
    <a:srgbClr val="0000FF"/>
    <a:srgbClr val="485469"/>
    <a:srgbClr val="5050FF"/>
    <a:srgbClr val="308899"/>
    <a:srgbClr val="44E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7" autoAdjust="0"/>
    <p:restoredTop sz="94628" autoAdjust="0"/>
  </p:normalViewPr>
  <p:slideViewPr>
    <p:cSldViewPr>
      <p:cViewPr varScale="1">
        <p:scale>
          <a:sx n="70" d="100"/>
          <a:sy n="70" d="100"/>
        </p:scale>
        <p:origin x="70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034006-D472-4E6C-ACD2-E37FE7CD876A}" type="datetimeFigureOut">
              <a:rPr lang="el-GR" smtClean="0"/>
              <a:t>15/1/2015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535ADF-0933-4577-AE1C-AFA89CE93BC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1454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C214038-9361-46E9-9B16-94664D56D8B4}" type="datetimeFigureOut">
              <a:rPr lang="el-GR" smtClean="0"/>
              <a:t>15/1/2015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359D5CD-CD20-45D5-907D-7918E5CB69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197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9D5CD-CD20-45D5-907D-7918E5CB69F6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2981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9D5CD-CD20-45D5-907D-7918E5CB69F6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8942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122E2-CB05-47E1-ACDA-869B14FF2B05}" type="datetime2">
              <a:rPr lang="en-US" smtClean="0"/>
              <a:t>Thursday, January 15,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26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75B8-5C66-486D-B2A5-E8E8CE56001B}" type="datetime2">
              <a:rPr lang="en-US" smtClean="0"/>
              <a:t>Thursday, January 15,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134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F6370-F3A2-454B-9F32-669A7231D5E2}" type="datetime2">
              <a:rPr lang="en-US" smtClean="0"/>
              <a:t>Thursday, January 15,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5243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E08B-E0C5-4EB3-9284-E9896598DB58}" type="datetime2">
              <a:rPr lang="en-US" smtClean="0"/>
              <a:t>Thursday, January 15, 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0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06B2B-6203-4315-A779-5FCBC0F58CBD}" type="datetime2">
              <a:rPr lang="en-US" smtClean="0"/>
              <a:t>Thursday, January 15, 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9786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BFF0-4977-43EA-9962-ED6F1D139C92}" type="datetime2">
              <a:rPr lang="en-US" smtClean="0"/>
              <a:t>Thursday, January 15, 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062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B065D-B265-4EF3-AB62-841201F00D8F}" type="datetime2">
              <a:rPr lang="en-US" smtClean="0"/>
              <a:t>Thursday, January 15,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665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23D83-9C3C-4AC4-8FAF-8B260AFE029C}" type="datetime2">
              <a:rPr lang="en-US" smtClean="0"/>
              <a:t>Thursday, January 15,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83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B005-6E60-4760-BB6B-96FE3D3CBFCB}" type="datetime2">
              <a:rPr lang="en-US" smtClean="0"/>
              <a:t>Thursday, January 15,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912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5B8E6-8244-4AD3-A4EF-EC51D3891098}" type="datetime2">
              <a:rPr lang="en-US" smtClean="0"/>
              <a:t>Thursday, January 15,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217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3A2FF-46EE-4C56-8882-9AFA08C2FFA8}" type="datetime2">
              <a:rPr lang="en-US" smtClean="0"/>
              <a:t>Thursday, January 15, 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394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37F1B-209E-4A1D-BFA5-714CDBC8F359}" type="datetime2">
              <a:rPr lang="en-US" smtClean="0"/>
              <a:t>Thursday, January 15, 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43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74B2E-8913-49DC-93DB-E364CA758B78}" type="datetime2">
              <a:rPr lang="en-US" smtClean="0"/>
              <a:t>Thursday, January 15, 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304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6A87-068D-47A9-8669-5FF91FDFBC15}" type="datetime2">
              <a:rPr lang="en-US" smtClean="0"/>
              <a:t>Thursday, January 15, 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260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84B17-AD30-4E1B-99F2-2E14E7E55B09}" type="datetime2">
              <a:rPr lang="en-US" smtClean="0"/>
              <a:t>Thursday, January 15, 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273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5E4FB-39FD-4694-AB8F-A81F6A3C2A50}" type="datetime2">
              <a:rPr lang="en-US" smtClean="0"/>
              <a:t>Thursday, January 15, 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3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2E6CA-DDFA-45B4-A84C-8C6D7F455FFD}" type="datetime2">
              <a:rPr lang="en-US" smtClean="0"/>
              <a:t>Thursday, January 15,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555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7" r:id="rId1"/>
    <p:sldLayoutId id="2147484008" r:id="rId2"/>
    <p:sldLayoutId id="2147484009" r:id="rId3"/>
    <p:sldLayoutId id="2147484010" r:id="rId4"/>
    <p:sldLayoutId id="2147484011" r:id="rId5"/>
    <p:sldLayoutId id="2147484012" r:id="rId6"/>
    <p:sldLayoutId id="2147484013" r:id="rId7"/>
    <p:sldLayoutId id="2147484014" r:id="rId8"/>
    <p:sldLayoutId id="2147484015" r:id="rId9"/>
    <p:sldLayoutId id="2147484016" r:id="rId10"/>
    <p:sldLayoutId id="2147484017" r:id="rId11"/>
    <p:sldLayoutId id="2147484018" r:id="rId12"/>
    <p:sldLayoutId id="2147484019" r:id="rId13"/>
    <p:sldLayoutId id="2147484020" r:id="rId14"/>
    <p:sldLayoutId id="2147484021" r:id="rId15"/>
    <p:sldLayoutId id="2147484022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Microsoft_Visio1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8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10" Type="http://schemas.openxmlformats.org/officeDocument/2006/relationships/image" Target="../media/image16.emf"/><Relationship Id="rId4" Type="http://schemas.openxmlformats.org/officeDocument/2006/relationships/image" Target="../media/image10.emf"/><Relationship Id="rId9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10" Type="http://schemas.openxmlformats.org/officeDocument/2006/relationships/image" Target="../media/image25.emf"/><Relationship Id="rId4" Type="http://schemas.openxmlformats.org/officeDocument/2006/relationships/image" Target="../media/image19.emf"/><Relationship Id="rId9" Type="http://schemas.openxmlformats.org/officeDocument/2006/relationships/image" Target="../media/image24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7" Type="http://schemas.openxmlformats.org/officeDocument/2006/relationships/image" Target="../media/image31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35180" y="405960"/>
            <a:ext cx="7893468" cy="916334"/>
          </a:xfrm>
        </p:spPr>
        <p:txBody>
          <a:bodyPr>
            <a:noAutofit/>
          </a:bodyPr>
          <a:lstStyle/>
          <a:p>
            <a:r>
              <a:rPr lang="el-GR" sz="6000" b="1" dirty="0"/>
              <a:t>ΒΑΣΕΙΣ ΔΕΔΟΜΕΝΩΝ </a:t>
            </a:r>
          </a:p>
        </p:txBody>
      </p:sp>
      <p:sp>
        <p:nvSpPr>
          <p:cNvPr id="4" name="Υπότιτλος 3"/>
          <p:cNvSpPr>
            <a:spLocks noGrp="1"/>
          </p:cNvSpPr>
          <p:nvPr>
            <p:ph type="subTitle" idx="1"/>
          </p:nvPr>
        </p:nvSpPr>
        <p:spPr>
          <a:xfrm>
            <a:off x="5879976" y="1484784"/>
            <a:ext cx="3578795" cy="523829"/>
          </a:xfrm>
        </p:spPr>
        <p:txBody>
          <a:bodyPr>
            <a:noAutofit/>
          </a:bodyPr>
          <a:lstStyle/>
          <a:p>
            <a:pPr algn="ctr"/>
            <a:r>
              <a:rPr lang="el-GR" sz="3600" dirty="0" smtClean="0"/>
              <a:t>Γ’ ΤΑΞΗ ΕΠΑΛ </a:t>
            </a:r>
            <a:endParaRPr lang="el-GR" sz="36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44" y="0"/>
            <a:ext cx="3600400" cy="42930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01121" y="3403947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dirty="0" smtClean="0"/>
              <a:t>ΚΑΦΑΛΑΙΟ 4</a:t>
            </a:r>
            <a:endParaRPr lang="el-GR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2579948" y="4375259"/>
            <a:ext cx="9348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 smtClean="0"/>
              <a:t>ΣΧΕΔΙΑΣΜΟΣ ΒΑΣΕΩΝ ΔΕΔΟΜΕΝΩΝ </a:t>
            </a:r>
            <a:endParaRPr lang="el-GR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383224" y="6396335"/>
            <a:ext cx="2651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/>
              <a:t>Μολλά Μ. Αχμέτ </a:t>
            </a: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152858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75520" y="181678"/>
            <a:ext cx="8911687" cy="788666"/>
          </a:xfrm>
        </p:spPr>
        <p:txBody>
          <a:bodyPr/>
          <a:lstStyle/>
          <a:p>
            <a:r>
              <a:rPr lang="el-GR" dirty="0"/>
              <a:t>Βασικές έννοιες του Μ – ΟΣ </a:t>
            </a:r>
            <a:r>
              <a:rPr lang="en-US" dirty="0" smtClean="0"/>
              <a:t>(</a:t>
            </a:r>
            <a:r>
              <a:rPr lang="el-GR" dirty="0" smtClean="0"/>
              <a:t>5</a:t>
            </a:r>
            <a:r>
              <a:rPr lang="en-US" dirty="0" smtClean="0"/>
              <a:t>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4" name="Εικόνα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970344"/>
            <a:ext cx="8153995" cy="5661484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3446" y="2427835"/>
            <a:ext cx="1800200" cy="796598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6485" y="2892961"/>
            <a:ext cx="1979759" cy="535172"/>
          </a:xfrm>
          <a:prstGeom prst="rect">
            <a:avLst/>
          </a:prstGeom>
        </p:spPr>
      </p:pic>
      <p:pic>
        <p:nvPicPr>
          <p:cNvPr id="17" name="Εικόνα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8088" y="3363308"/>
            <a:ext cx="1926884" cy="498829"/>
          </a:xfrm>
          <a:prstGeom prst="rect">
            <a:avLst/>
          </a:prstGeom>
        </p:spPr>
      </p:pic>
      <p:pic>
        <p:nvPicPr>
          <p:cNvPr id="18" name="Εικόνα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8818" y="1830728"/>
            <a:ext cx="2269455" cy="1238707"/>
          </a:xfrm>
          <a:prstGeom prst="rect">
            <a:avLst/>
          </a:prstGeom>
        </p:spPr>
      </p:pic>
      <p:pic>
        <p:nvPicPr>
          <p:cNvPr id="19" name="Εικόνα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5142" y="1294826"/>
            <a:ext cx="2460753" cy="165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58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807075" y="540007"/>
            <a:ext cx="4511187" cy="860674"/>
          </a:xfrm>
        </p:spPr>
        <p:txBody>
          <a:bodyPr/>
          <a:lstStyle/>
          <a:p>
            <a:r>
              <a:rPr lang="el-GR" dirty="0" smtClean="0"/>
              <a:t>Ομαδική Εργασία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6" name="Αντικείμενο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9155024"/>
              </p:ext>
            </p:extLst>
          </p:nvPr>
        </p:nvGraphicFramePr>
        <p:xfrm>
          <a:off x="799009" y="2553587"/>
          <a:ext cx="11038505" cy="3852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Visio" r:id="rId3" imgW="10401462" imgH="3628922" progId="Visio.Drawing.15">
                  <p:embed/>
                </p:oleObj>
              </mc:Choice>
              <mc:Fallback>
                <p:oleObj name="Visio" r:id="rId3" imgW="10401462" imgH="3628922" progId="Visio.Drawing.1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009" y="2553587"/>
                        <a:ext cx="11038505" cy="38520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807075" y="1400681"/>
            <a:ext cx="96983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000" b="1" dirty="0">
                <a:latin typeface="Consolas" panose="020B0609020204030204" pitchFamily="49" charset="0"/>
                <a:cs typeface="Consolas" panose="020B0609020204030204" pitchFamily="49" charset="0"/>
              </a:rPr>
              <a:t>Να συμπληρώσετε τις ιδιότητες των οντοτήτων που απεικονίζονται στο παρακάτω Διάγραμμα Οντοτήτων – Συσχετίσεων, σύμφωνα με τη γνώμη σας. </a:t>
            </a:r>
          </a:p>
        </p:txBody>
      </p:sp>
    </p:spTree>
    <p:extLst>
      <p:ext uri="{BB962C8B-B14F-4D97-AF65-F5344CB8AC3E}">
        <p14:creationId xmlns:p14="http://schemas.microsoft.com/office/powerpoint/2010/main" val="879602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44650"/>
          </a:xfrm>
        </p:spPr>
        <p:txBody>
          <a:bodyPr/>
          <a:lstStyle/>
          <a:p>
            <a:r>
              <a:rPr lang="el-GR" dirty="0" smtClean="0"/>
              <a:t>Ενδεικτική Λύση της Άσκησης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812" y="1916832"/>
            <a:ext cx="11558476" cy="420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085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5492" y="692696"/>
            <a:ext cx="3466728" cy="990600"/>
          </a:xfrm>
        </p:spPr>
        <p:txBody>
          <a:bodyPr/>
          <a:lstStyle/>
          <a:p>
            <a:r>
              <a:rPr lang="el-GR" dirty="0" smtClean="0"/>
              <a:t>Συγχαρητήρια!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5492" y="1844824"/>
            <a:ext cx="7290988" cy="3240360"/>
          </a:xfrm>
        </p:spPr>
        <p:txBody>
          <a:bodyPr>
            <a:noAutofit/>
          </a:bodyPr>
          <a:lstStyle/>
          <a:p>
            <a:r>
              <a:rPr lang="el-GR" sz="3200" dirty="0" smtClean="0"/>
              <a:t>Μάθαμε </a:t>
            </a:r>
          </a:p>
          <a:p>
            <a:pPr lvl="1"/>
            <a:r>
              <a:rPr lang="el-GR" sz="2800" dirty="0" smtClean="0"/>
              <a:t>Τι είναι οι οντότητες</a:t>
            </a:r>
          </a:p>
          <a:p>
            <a:pPr lvl="1"/>
            <a:r>
              <a:rPr lang="el-GR" sz="2800" dirty="0" smtClean="0"/>
              <a:t>Ιδιότητες οντοτήτων</a:t>
            </a:r>
          </a:p>
          <a:p>
            <a:pPr lvl="1"/>
            <a:r>
              <a:rPr lang="el-GR" sz="2800" dirty="0" smtClean="0"/>
              <a:t>Κλειδιά</a:t>
            </a:r>
          </a:p>
          <a:p>
            <a:pPr lvl="1"/>
            <a:r>
              <a:rPr lang="el-GR" sz="2800" dirty="0" smtClean="0"/>
              <a:t>Συσχετίσεις μεταξύ οντοτήτων </a:t>
            </a:r>
          </a:p>
          <a:p>
            <a:pPr lvl="1"/>
            <a:r>
              <a:rPr lang="el-GR" sz="2800" dirty="0" smtClean="0"/>
              <a:t>Μοντέλο </a:t>
            </a:r>
            <a:r>
              <a:rPr lang="el-GR" sz="2800" smtClean="0"/>
              <a:t>Οντοτήτων Συσχετίσεων </a:t>
            </a:r>
            <a:endParaRPr lang="el-GR" sz="2800" dirty="0" smtClean="0"/>
          </a:p>
          <a:p>
            <a:pPr lvl="1"/>
            <a:endParaRPr lang="en-US" sz="2800" dirty="0" smtClean="0"/>
          </a:p>
        </p:txBody>
      </p:sp>
      <p:pic>
        <p:nvPicPr>
          <p:cNvPr id="9218" name="Picture 2" descr="C:\Documents and Settings\dionyziz\Τα έγγραφά μου\web-development\thumbs_u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2648" y="0"/>
            <a:ext cx="3109352" cy="282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83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Την επόμενη φορά...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1624" y="1772816"/>
            <a:ext cx="8496944" cy="158417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l-GR" sz="2800" dirty="0" smtClean="0"/>
              <a:t>Είδη διμελών συσχετίσεων </a:t>
            </a:r>
          </a:p>
          <a:p>
            <a:pPr algn="just"/>
            <a:r>
              <a:rPr lang="el-GR" sz="2800" dirty="0" smtClean="0"/>
              <a:t>Κλειδιά – αναλυτικά </a:t>
            </a:r>
          </a:p>
          <a:p>
            <a:pPr algn="just"/>
            <a:r>
              <a:rPr lang="el-GR" sz="2800" dirty="0" smtClean="0"/>
              <a:t>Διαμόρφωση του μοντέλου οντοτήτων συσχετίσεων </a:t>
            </a:r>
          </a:p>
          <a:p>
            <a:pPr algn="just"/>
            <a:r>
              <a:rPr lang="el-GR" sz="2800" dirty="0" smtClean="0"/>
              <a:t>Λογικός σχεδιασμός μιας Βάσης Δεδομένων</a:t>
            </a:r>
            <a:endParaRPr lang="en-US" sz="2800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88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847528" y="548680"/>
            <a:ext cx="7955390" cy="932682"/>
          </a:xfrm>
        </p:spPr>
        <p:txBody>
          <a:bodyPr>
            <a:normAutofit fontScale="90000"/>
          </a:bodyPr>
          <a:lstStyle/>
          <a:p>
            <a:r>
              <a:rPr lang="el-GR" dirty="0"/>
              <a:t>Στα προηγούμενα μαθήματα </a:t>
            </a:r>
            <a:r>
              <a:rPr lang="el-GR" dirty="0" smtClean="0"/>
              <a:t>μάθαμε…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10933" y="1412946"/>
            <a:ext cx="7133539" cy="4273563"/>
          </a:xfrm>
        </p:spPr>
        <p:txBody>
          <a:bodyPr>
            <a:normAutofit/>
          </a:bodyPr>
          <a:lstStyle/>
          <a:p>
            <a:pPr algn="just"/>
            <a:r>
              <a:rPr lang="el-GR" b="1" dirty="0" smtClean="0"/>
              <a:t>Δεδομένα (</a:t>
            </a:r>
            <a:r>
              <a:rPr lang="en-US" b="1" dirty="0" smtClean="0"/>
              <a:t>Data)</a:t>
            </a:r>
            <a:r>
              <a:rPr lang="el-GR" b="1" dirty="0" smtClean="0"/>
              <a:t>: </a:t>
            </a:r>
          </a:p>
          <a:p>
            <a:pPr algn="just"/>
            <a:endParaRPr lang="el-GR" b="1" dirty="0" smtClean="0"/>
          </a:p>
          <a:p>
            <a:pPr algn="just"/>
            <a:endParaRPr lang="el-GR" b="1" dirty="0" smtClean="0"/>
          </a:p>
          <a:p>
            <a:pPr algn="just"/>
            <a:r>
              <a:rPr lang="el-GR" b="1" dirty="0" smtClean="0"/>
              <a:t>Πληροφορία (</a:t>
            </a:r>
            <a:r>
              <a:rPr lang="en-US" b="1" dirty="0" smtClean="0"/>
              <a:t>information)</a:t>
            </a:r>
            <a:r>
              <a:rPr lang="el-GR" b="1" dirty="0" smtClean="0"/>
              <a:t>:</a:t>
            </a:r>
          </a:p>
          <a:p>
            <a:pPr algn="just"/>
            <a:endParaRPr lang="el-GR" dirty="0" smtClean="0"/>
          </a:p>
          <a:p>
            <a:pPr algn="just"/>
            <a:endParaRPr lang="el-GR" dirty="0"/>
          </a:p>
          <a:p>
            <a:pPr algn="just"/>
            <a:endParaRPr lang="en-US" dirty="0" smtClean="0"/>
          </a:p>
          <a:p>
            <a:pPr marL="742950" lvl="2" indent="-342900" algn="just"/>
            <a:r>
              <a:rPr lang="el-GR" sz="1600" dirty="0" smtClean="0"/>
              <a:t>ΚΚΜ170 </a:t>
            </a:r>
          </a:p>
          <a:p>
            <a:pPr marL="742950" lvl="2" indent="-342900" algn="just"/>
            <a:r>
              <a:rPr lang="el-GR" sz="1600" dirty="0" smtClean="0"/>
              <a:t>131253050</a:t>
            </a:r>
          </a:p>
          <a:p>
            <a:pPr marL="742950" lvl="2" indent="-342900" algn="just"/>
            <a:r>
              <a:rPr lang="el-GR" sz="1600" dirty="0" smtClean="0"/>
              <a:t>2:1</a:t>
            </a:r>
          </a:p>
          <a:p>
            <a:pPr marL="742950" lvl="2" indent="-342900" algn="just"/>
            <a:endParaRPr lang="el-GR" dirty="0"/>
          </a:p>
          <a:p>
            <a:pPr marL="742950" lvl="2" indent="-342900" algn="just"/>
            <a:endParaRPr lang="el-GR" dirty="0" smtClean="0"/>
          </a:p>
          <a:p>
            <a:pPr algn="just"/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3671631" y="5933237"/>
            <a:ext cx="5604073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l-GR" sz="2400" dirty="0"/>
              <a:t>Δεδομένα + Ερμηνεία = </a:t>
            </a:r>
            <a:r>
              <a:rPr lang="el-GR" sz="2400" b="1" dirty="0">
                <a:solidFill>
                  <a:srgbClr val="FF0000"/>
                </a:solidFill>
              </a:rPr>
              <a:t>Πληροφορία </a:t>
            </a:r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>
            <a:off x="5049046" y="4365104"/>
            <a:ext cx="50973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570357" y="4160063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/>
              <a:t>Αριθμός Κυκλοφορίας </a:t>
            </a:r>
            <a:endParaRPr lang="el-GR" sz="1600" dirty="0"/>
          </a:p>
        </p:txBody>
      </p:sp>
      <p:cxnSp>
        <p:nvCxnSpPr>
          <p:cNvPr id="9" name="Ευθύγραμμο βέλος σύνδεσης 8"/>
          <p:cNvCxnSpPr/>
          <p:nvPr/>
        </p:nvCxnSpPr>
        <p:spPr>
          <a:xfrm>
            <a:off x="5237580" y="4763989"/>
            <a:ext cx="50973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ύγραμμο βέλος σύνδεσης 10"/>
          <p:cNvCxnSpPr/>
          <p:nvPr/>
        </p:nvCxnSpPr>
        <p:spPr>
          <a:xfrm>
            <a:off x="4539314" y="5157192"/>
            <a:ext cx="50973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747312" y="4555398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/>
              <a:t>Αριθμός Φορολογικού Μητρώου  </a:t>
            </a:r>
            <a:endParaRPr lang="el-GR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5155564" y="4950733"/>
            <a:ext cx="4647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/>
              <a:t>Αποτέλεσμα του αγώνα ΑΕΚ – Ολυμπιακού </a:t>
            </a:r>
            <a:endParaRPr lang="el-GR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3575720" y="1733755"/>
            <a:ext cx="6624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57200">
              <a:spcBef>
                <a:spcPts val="1000"/>
              </a:spcBef>
              <a:buClr>
                <a:srgbClr val="A5B592"/>
              </a:buClr>
            </a:pPr>
            <a:r>
              <a:rPr lang="el-GR" dirty="0">
                <a:solidFill>
                  <a:prstClr val="black">
                    <a:lumMod val="75000"/>
                    <a:lumOff val="25000"/>
                  </a:prstClr>
                </a:solidFill>
              </a:rPr>
              <a:t>είναι οποιαδήποτε παράσταση, όπως χαρακτήρες ή αριθμητικές ποσότητες, σύμβολα κτλ., στην οποία δίνεται ή είναι δυνατόν να δοθεί μία σημασία (έννοια).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75720" y="2957677"/>
            <a:ext cx="6624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>
                <a:solidFill>
                  <a:prstClr val="black">
                    <a:lumMod val="75000"/>
                    <a:lumOff val="25000"/>
                  </a:prstClr>
                </a:solidFill>
              </a:rPr>
              <a:t>είναι η σημασία που δίνει ο άνθρωπος σε ένα σύνολο δεδομένων, τα οποία επεξεργάζεται με τη βοήθεια προκαθορισμένων συμφωνιών που έχουν θεσπιστεί από τον ίδιο</a:t>
            </a:r>
            <a:r>
              <a:rPr lang="el-G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64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12" grpId="0"/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16658"/>
          </a:xfrm>
        </p:spPr>
        <p:txBody>
          <a:bodyPr/>
          <a:lstStyle/>
          <a:p>
            <a:r>
              <a:rPr lang="el-GR" dirty="0" smtClean="0"/>
              <a:t>συνέχεια …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855640" y="1340768"/>
            <a:ext cx="5616624" cy="441441"/>
          </a:xfrm>
        </p:spPr>
        <p:txBody>
          <a:bodyPr>
            <a:noAutofit/>
          </a:bodyPr>
          <a:lstStyle/>
          <a:p>
            <a:pPr marL="342900" lvl="1" indent="-342900"/>
            <a:r>
              <a:rPr lang="el-GR" altLang="el-GR" sz="2000" b="1" dirty="0" smtClean="0"/>
              <a:t>Βάση Δεδομένων (</a:t>
            </a:r>
            <a:r>
              <a:rPr lang="en-US" altLang="el-GR" sz="2000" b="1" dirty="0" smtClean="0"/>
              <a:t>Data Base):</a:t>
            </a:r>
            <a:endParaRPr lang="el-GR" altLang="el-GR" sz="2000" b="1" dirty="0" smtClean="0"/>
          </a:p>
          <a:p>
            <a:pPr marL="342900" lvl="1" indent="-342900"/>
            <a:endParaRPr lang="el-GR" sz="2000" b="1" dirty="0"/>
          </a:p>
          <a:p>
            <a:pPr marL="0" lvl="1" indent="0">
              <a:buNone/>
            </a:pPr>
            <a:endParaRPr lang="el-GR" sz="2000" b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215680" y="1782209"/>
            <a:ext cx="7884876" cy="2067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 defTabSz="457200">
              <a:spcBef>
                <a:spcPts val="1000"/>
              </a:spcBef>
              <a:buClr>
                <a:srgbClr val="A5B592"/>
              </a:buClr>
            </a:pPr>
            <a:r>
              <a:rPr lang="el-GR" altLang="el-GR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είναι μία οργανωμένη συλλογή από συσχετιζόμενα μεταξύ τους δεδομένα που χρησιμοποιούνται από όλες τις εφαρμογές του Οργανισμού ή της </a:t>
            </a:r>
            <a:r>
              <a:rPr lang="el-GR" altLang="el-GR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Επιχείρησης.</a:t>
            </a:r>
          </a:p>
          <a:p>
            <a:pPr marL="0" lvl="1" algn="just" defTabSz="457200">
              <a:spcBef>
                <a:spcPts val="1000"/>
              </a:spcBef>
              <a:buClr>
                <a:srgbClr val="A5B592"/>
              </a:buClr>
            </a:pPr>
            <a:endParaRPr lang="el-GR" altLang="el-GR" sz="24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68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Στόχος της ώρας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631504" y="1772816"/>
            <a:ext cx="10414329" cy="3312368"/>
          </a:xfrm>
        </p:spPr>
        <p:txBody>
          <a:bodyPr>
            <a:noAutofit/>
          </a:bodyPr>
          <a:lstStyle/>
          <a:p>
            <a:pPr marL="342900" lvl="1" indent="-342900"/>
            <a:r>
              <a:rPr lang="el-GR" sz="2800" b="1" dirty="0" smtClean="0"/>
              <a:t>Βασικές έννοιες του μοντέλου Οντοτήτων – Συσχετίσεων </a:t>
            </a:r>
          </a:p>
          <a:p>
            <a:pPr marL="742950" lvl="2" indent="-342900"/>
            <a:r>
              <a:rPr lang="el-GR" sz="2000" b="1" dirty="0" smtClean="0"/>
              <a:t>Τι είναι οι οντότητες;</a:t>
            </a:r>
          </a:p>
          <a:p>
            <a:pPr marL="742950" lvl="2" indent="-342900"/>
            <a:r>
              <a:rPr lang="el-GR" sz="2000" b="1" dirty="0" smtClean="0"/>
              <a:t>Ιδιότητες ή Χαρακτηριστικά οντοτήτων</a:t>
            </a:r>
          </a:p>
          <a:p>
            <a:pPr marL="742950" lvl="2" indent="-342900"/>
            <a:r>
              <a:rPr lang="el-GR" sz="2000" b="1" dirty="0" smtClean="0"/>
              <a:t>Κλειδιά</a:t>
            </a:r>
          </a:p>
          <a:p>
            <a:pPr marL="1200150" lvl="3" indent="-342900"/>
            <a:r>
              <a:rPr lang="el-GR" sz="1800" b="1" dirty="0" smtClean="0"/>
              <a:t>Πρωτεύον κλειδί</a:t>
            </a:r>
          </a:p>
          <a:p>
            <a:pPr marL="1200150" lvl="3" indent="-342900"/>
            <a:r>
              <a:rPr lang="el-GR" sz="1800" b="1" dirty="0" smtClean="0"/>
              <a:t>Ξένο κλειδί</a:t>
            </a:r>
            <a:endParaRPr lang="en-US" sz="1800" b="1" dirty="0" smtClean="0"/>
          </a:p>
          <a:p>
            <a:pPr marL="742950" lvl="2" indent="-342900"/>
            <a:r>
              <a:rPr lang="el-GR" sz="2000" b="1" dirty="0" smtClean="0"/>
              <a:t>Συσχετίσεις μεταξύ οντοτήτων</a:t>
            </a:r>
            <a:endParaRPr lang="el-GR" sz="2000" b="1" dirty="0"/>
          </a:p>
          <a:p>
            <a:endParaRPr lang="el-GR" sz="2800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60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8666"/>
          </a:xfrm>
        </p:spPr>
        <p:txBody>
          <a:bodyPr>
            <a:normAutofit/>
          </a:bodyPr>
          <a:lstStyle/>
          <a:p>
            <a:r>
              <a:rPr lang="el-GR" dirty="0" smtClean="0"/>
              <a:t>Βασικές έννοιες του Μ – ΟΣ </a:t>
            </a:r>
            <a:r>
              <a:rPr lang="en-US" dirty="0"/>
              <a:t>(</a:t>
            </a:r>
            <a:r>
              <a:rPr lang="en-US" dirty="0" smtClean="0"/>
              <a:t>1)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92925" y="1700808"/>
            <a:ext cx="8915400" cy="1080120"/>
          </a:xfrm>
        </p:spPr>
        <p:txBody>
          <a:bodyPr>
            <a:noAutofit/>
          </a:bodyPr>
          <a:lstStyle/>
          <a:p>
            <a:pPr marL="342900" lvl="1" indent="-342900" algn="just">
              <a:buClr>
                <a:srgbClr val="A5B592"/>
              </a:buClr>
            </a:pPr>
            <a:r>
              <a:rPr lang="el-GR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Οντότητα (</a:t>
            </a:r>
            <a:r>
              <a:rPr lang="en-US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Entity)</a:t>
            </a:r>
            <a:r>
              <a:rPr lang="el-GR" sz="24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</a:t>
            </a:r>
            <a:r>
              <a:rPr 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l-GR" sz="2400" dirty="0"/>
              <a:t>είναι κάθε αντικείμενο, πρόσωπο, γεγονός, κατάσταση ή αφηρημένη έννοια που προσδιορίζεται από την ανεξάρτητη ύπαρξη του</a:t>
            </a:r>
            <a:r>
              <a:rPr lang="el-GR" sz="2400" dirty="0" smtClean="0"/>
              <a:t>.</a:t>
            </a:r>
            <a:endParaRPr lang="el-GR" sz="2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l-GR" sz="2000" dirty="0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6688" y="4077072"/>
            <a:ext cx="2432250" cy="67725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7008" y="4077072"/>
            <a:ext cx="2432250" cy="677250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7328" y="4077072"/>
            <a:ext cx="2432250" cy="67725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6688" y="5445224"/>
            <a:ext cx="2432250" cy="67725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7968" y="5445224"/>
            <a:ext cx="2432250" cy="677250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328" y="5445224"/>
            <a:ext cx="2432250" cy="67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4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8666"/>
          </a:xfrm>
        </p:spPr>
        <p:txBody>
          <a:bodyPr>
            <a:normAutofit/>
          </a:bodyPr>
          <a:lstStyle/>
          <a:p>
            <a:r>
              <a:rPr lang="el-GR" dirty="0" smtClean="0"/>
              <a:t>Βασικές έννοιες του Μ – ΟΣ </a:t>
            </a:r>
            <a:r>
              <a:rPr lang="en-US" dirty="0" smtClean="0"/>
              <a:t>(</a:t>
            </a:r>
            <a:r>
              <a:rPr lang="el-GR" dirty="0" smtClean="0"/>
              <a:t>2</a:t>
            </a:r>
            <a:r>
              <a:rPr lang="en-US" dirty="0" smtClean="0"/>
              <a:t>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92925" y="1700808"/>
            <a:ext cx="8915400" cy="1008112"/>
          </a:xfrm>
        </p:spPr>
        <p:txBody>
          <a:bodyPr>
            <a:normAutofit/>
          </a:bodyPr>
          <a:lstStyle/>
          <a:p>
            <a:pPr marL="342900" lvl="1" indent="-342900">
              <a:buClr>
                <a:srgbClr val="A5B592"/>
              </a:buClr>
            </a:pPr>
            <a:r>
              <a:rPr lang="el-GR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Ιδιότητες ή Χαρακτηριστικά οντοτήτων (</a:t>
            </a:r>
            <a:r>
              <a:rPr lang="en-US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Attributes)</a:t>
            </a:r>
            <a:r>
              <a:rPr lang="el-GR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: </a:t>
            </a:r>
            <a:r>
              <a:rPr lang="el-GR" sz="2400" dirty="0">
                <a:solidFill>
                  <a:prstClr val="black"/>
                </a:solidFill>
              </a:rPr>
              <a:t>είναι τα συστατικά στοιχεία που περιγράφουν μια οντότητα. </a:t>
            </a:r>
            <a:endParaRPr lang="en-US" sz="2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l-GR" sz="2000" dirty="0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7928" y="4065954"/>
            <a:ext cx="2453400" cy="62434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5750" y="2767623"/>
            <a:ext cx="1480500" cy="1322754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0615" y="2767623"/>
            <a:ext cx="1681425" cy="1322754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8290" y="3217295"/>
            <a:ext cx="2263050" cy="952383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5859" y="4297754"/>
            <a:ext cx="2622600" cy="550266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8800" y="4599714"/>
            <a:ext cx="2273625" cy="1259262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43497" y="4597232"/>
            <a:ext cx="1628550" cy="146032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45575" y="4597232"/>
            <a:ext cx="2358225" cy="613758"/>
          </a:xfrm>
          <a:prstGeom prst="rect">
            <a:avLst/>
          </a:prstGeom>
        </p:spPr>
      </p:pic>
      <p:pic>
        <p:nvPicPr>
          <p:cNvPr id="17" name="Εικόνα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35385" y="3129897"/>
            <a:ext cx="1977525" cy="110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1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4727211" cy="788666"/>
          </a:xfrm>
        </p:spPr>
        <p:txBody>
          <a:bodyPr>
            <a:normAutofit/>
          </a:bodyPr>
          <a:lstStyle/>
          <a:p>
            <a:r>
              <a:rPr lang="el-GR" dirty="0" smtClean="0"/>
              <a:t>Μικρή Άσκηση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7928" y="3068960"/>
            <a:ext cx="2453400" cy="624340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7888" y="1751197"/>
            <a:ext cx="1480500" cy="1322754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8842" y="1783714"/>
            <a:ext cx="1681425" cy="1322754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7720" y="2189208"/>
            <a:ext cx="2284200" cy="952383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7720" y="3341266"/>
            <a:ext cx="2622600" cy="550266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454" y="3619059"/>
            <a:ext cx="2273625" cy="1259262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21815" y="3616399"/>
            <a:ext cx="1861200" cy="146032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47484" y="3573016"/>
            <a:ext cx="2358225" cy="613758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05321" y="2154657"/>
            <a:ext cx="1977525" cy="110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53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8666"/>
          </a:xfrm>
        </p:spPr>
        <p:txBody>
          <a:bodyPr/>
          <a:lstStyle/>
          <a:p>
            <a:r>
              <a:rPr lang="el-GR" dirty="0"/>
              <a:t>Βασικές έννοιες του Μ – ΟΣ </a:t>
            </a:r>
            <a:r>
              <a:rPr lang="en-US" dirty="0"/>
              <a:t>(</a:t>
            </a:r>
            <a:r>
              <a:rPr lang="el-GR" dirty="0"/>
              <a:t>3</a:t>
            </a:r>
            <a:r>
              <a:rPr lang="en-US" dirty="0"/>
              <a:t>)</a:t>
            </a:r>
            <a:r>
              <a:rPr lang="el-GR" dirty="0"/>
              <a:t>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2447528"/>
          </a:xfrm>
        </p:spPr>
        <p:txBody>
          <a:bodyPr>
            <a:noAutofit/>
          </a:bodyPr>
          <a:lstStyle/>
          <a:p>
            <a:pPr algn="just"/>
            <a:r>
              <a:rPr lang="el-GR" sz="2400" b="1" dirty="0" smtClean="0"/>
              <a:t>Πρωτεύον κλειδί (</a:t>
            </a:r>
            <a:r>
              <a:rPr lang="en-US" sz="2400" b="1" dirty="0" smtClean="0"/>
              <a:t>Primary key)</a:t>
            </a:r>
            <a:r>
              <a:rPr lang="el-GR" sz="2400" b="1" dirty="0" smtClean="0"/>
              <a:t>:</a:t>
            </a:r>
            <a:r>
              <a:rPr lang="el-GR" sz="2400" dirty="0" smtClean="0"/>
              <a:t> είναι ένα πεδίο ή ένα σύνολο πεδίων που η τιμή του ή ο συνδυασμός των τιμών τους κάνουν κάθε εγγραφή του πίνακα μοναδική.</a:t>
            </a:r>
          </a:p>
          <a:p>
            <a:pPr algn="just"/>
            <a:r>
              <a:rPr lang="el-GR" sz="2400" b="1" dirty="0" smtClean="0"/>
              <a:t>Ξένο κλειδί (</a:t>
            </a:r>
            <a:r>
              <a:rPr lang="en-US" sz="2400" b="1" dirty="0" smtClean="0"/>
              <a:t>Foreign key)</a:t>
            </a:r>
            <a:r>
              <a:rPr lang="el-GR" sz="2400" b="1" dirty="0" smtClean="0"/>
              <a:t>: </a:t>
            </a:r>
            <a:r>
              <a:rPr lang="el-GR" sz="2400" dirty="0" smtClean="0"/>
              <a:t>ονομάζετε το πεδίο ενός πίνακα που είναι ίδιο με το πρωτεύον κλειδί κάποιου άλλου πίνακα.  </a:t>
            </a:r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26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Βασικές έννοιες του Μ – ΟΣ </a:t>
            </a:r>
            <a:r>
              <a:rPr lang="en-US" dirty="0" smtClean="0"/>
              <a:t>(</a:t>
            </a:r>
            <a:r>
              <a:rPr lang="el-GR" dirty="0" smtClean="0"/>
              <a:t>4</a:t>
            </a:r>
            <a:r>
              <a:rPr lang="en-US" dirty="0" smtClean="0"/>
              <a:t>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92925" y="1700808"/>
            <a:ext cx="8915400" cy="1224136"/>
          </a:xfrm>
        </p:spPr>
        <p:txBody>
          <a:bodyPr>
            <a:noAutofit/>
          </a:bodyPr>
          <a:lstStyle/>
          <a:p>
            <a:pPr marL="342900" lvl="1" indent="-342900" algn="just">
              <a:buClr>
                <a:srgbClr val="A5B592"/>
              </a:buClr>
            </a:pPr>
            <a:r>
              <a:rPr lang="el-GR" sz="24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Συσχέτιση </a:t>
            </a:r>
            <a:r>
              <a:rPr lang="el-GR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(</a:t>
            </a:r>
            <a:r>
              <a:rPr lang="en-US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Relationship)</a:t>
            </a:r>
            <a:r>
              <a:rPr lang="el-GR" sz="24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 </a:t>
            </a:r>
            <a:r>
              <a:rPr lang="el-GR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είναι ένα είδος σύνδεσης μεταξύ διαφορετικών οντοτήτων που αναπαριστά μια αντίστοιχη σχέση των αντικειμένων στον πραγματικό κόσμο.</a:t>
            </a:r>
            <a:endParaRPr lang="el-GR" sz="2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0237" y="3689472"/>
            <a:ext cx="2193675" cy="558245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8288" y="3643487"/>
            <a:ext cx="2193675" cy="558245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5339" y="3212976"/>
            <a:ext cx="3451256" cy="1419268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3371" y="5166427"/>
            <a:ext cx="2227405" cy="566829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7310" y="5150244"/>
            <a:ext cx="2227405" cy="566829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0487" y="4713112"/>
            <a:ext cx="3416798" cy="144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17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isp">
  <a:themeElements>
    <a:clrScheme name="Χαρτί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3721</TotalTime>
  <Words>402</Words>
  <Application>Microsoft Office PowerPoint</Application>
  <PresentationFormat>Ευρεία οθόνη</PresentationFormat>
  <Paragraphs>75</Paragraphs>
  <Slides>14</Slides>
  <Notes>2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21" baseType="lpstr">
      <vt:lpstr>Arial</vt:lpstr>
      <vt:lpstr>Calibri</vt:lpstr>
      <vt:lpstr>Century Gothic</vt:lpstr>
      <vt:lpstr>Consolas</vt:lpstr>
      <vt:lpstr>Wingdings 3</vt:lpstr>
      <vt:lpstr>Wisp</vt:lpstr>
      <vt:lpstr>Σχεδίαση του Microsoft Visio</vt:lpstr>
      <vt:lpstr>ΒΑΣΕΙΣ ΔΕΔΟΜΕΝΩΝ </vt:lpstr>
      <vt:lpstr>Στα προηγούμενα μαθήματα μάθαμε… </vt:lpstr>
      <vt:lpstr>συνέχεια … </vt:lpstr>
      <vt:lpstr>Στόχος της ώρας</vt:lpstr>
      <vt:lpstr>Βασικές έννοιες του Μ – ΟΣ (1) </vt:lpstr>
      <vt:lpstr>Βασικές έννοιες του Μ – ΟΣ (2) </vt:lpstr>
      <vt:lpstr>Μικρή Άσκηση </vt:lpstr>
      <vt:lpstr>Βασικές έννοιες του Μ – ΟΣ (3) </vt:lpstr>
      <vt:lpstr>Βασικές έννοιες του Μ – ΟΣ (4) </vt:lpstr>
      <vt:lpstr>Βασικές έννοιες του Μ – ΟΣ (5) </vt:lpstr>
      <vt:lpstr>Ομαδική Εργασία</vt:lpstr>
      <vt:lpstr>Ενδεικτική Λύση της Άσκησης  </vt:lpstr>
      <vt:lpstr>Συγχαρητήρια!</vt:lpstr>
      <vt:lpstr>Την επόμενη φορά...</vt:lpstr>
    </vt:vector>
  </TitlesOfParts>
  <Company>Kamibu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MySQL</dc:title>
  <dc:creator>Achmet Molla M.</dc:creator>
  <cp:lastModifiedBy>Achmet Molla M.</cp:lastModifiedBy>
  <cp:revision>825</cp:revision>
  <cp:lastPrinted>2015-01-15T00:21:53Z</cp:lastPrinted>
  <dcterms:created xsi:type="dcterms:W3CDTF">2010-08-24T17:58:17Z</dcterms:created>
  <dcterms:modified xsi:type="dcterms:W3CDTF">2015-01-15T00:22:55Z</dcterms:modified>
</cp:coreProperties>
</file>